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9"/>
  </p:notesMasterIdLst>
  <p:handoutMasterIdLst>
    <p:handoutMasterId r:id="rId50"/>
  </p:handoutMasterIdLst>
  <p:sldIdLst>
    <p:sldId id="256" r:id="rId3"/>
    <p:sldId id="431" r:id="rId4"/>
    <p:sldId id="372" r:id="rId5"/>
    <p:sldId id="373" r:id="rId6"/>
    <p:sldId id="376" r:id="rId7"/>
    <p:sldId id="412" r:id="rId8"/>
    <p:sldId id="411" r:id="rId9"/>
    <p:sldId id="375" r:id="rId10"/>
    <p:sldId id="413" r:id="rId11"/>
    <p:sldId id="414" r:id="rId12"/>
    <p:sldId id="417" r:id="rId13"/>
    <p:sldId id="382" r:id="rId14"/>
    <p:sldId id="415" r:id="rId15"/>
    <p:sldId id="416" r:id="rId16"/>
    <p:sldId id="418" r:id="rId17"/>
    <p:sldId id="379" r:id="rId18"/>
    <p:sldId id="380" r:id="rId19"/>
    <p:sldId id="385" r:id="rId20"/>
    <p:sldId id="410" r:id="rId21"/>
    <p:sldId id="424" r:id="rId22"/>
    <p:sldId id="384" r:id="rId23"/>
    <p:sldId id="388" r:id="rId24"/>
    <p:sldId id="423" r:id="rId25"/>
    <p:sldId id="386" r:id="rId26"/>
    <p:sldId id="425" r:id="rId27"/>
    <p:sldId id="419" r:id="rId28"/>
    <p:sldId id="392" r:id="rId29"/>
    <p:sldId id="393" r:id="rId30"/>
    <p:sldId id="396" r:id="rId31"/>
    <p:sldId id="404" r:id="rId32"/>
    <p:sldId id="421" r:id="rId33"/>
    <p:sldId id="399" r:id="rId34"/>
    <p:sldId id="401" r:id="rId35"/>
    <p:sldId id="400" r:id="rId36"/>
    <p:sldId id="409" r:id="rId37"/>
    <p:sldId id="402" r:id="rId38"/>
    <p:sldId id="406" r:id="rId39"/>
    <p:sldId id="430" r:id="rId40"/>
    <p:sldId id="429" r:id="rId41"/>
    <p:sldId id="428" r:id="rId42"/>
    <p:sldId id="407" r:id="rId43"/>
    <p:sldId id="426" r:id="rId44"/>
    <p:sldId id="435" r:id="rId45"/>
    <p:sldId id="439" r:id="rId46"/>
    <p:sldId id="438" r:id="rId47"/>
    <p:sldId id="427" r:id="rId4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85626" autoAdjust="0"/>
  </p:normalViewPr>
  <p:slideViewPr>
    <p:cSldViewPr>
      <p:cViewPr>
        <p:scale>
          <a:sx n="103" d="100"/>
          <a:sy n="103" d="100"/>
        </p:scale>
        <p:origin x="-1800" y="-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7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50" Type="http://schemas.openxmlformats.org/officeDocument/2006/relationships/handoutMaster" Target="handoutMasters/handoutMaster1.xml"/><Relationship Id="rId51" Type="http://schemas.openxmlformats.org/officeDocument/2006/relationships/printerSettings" Target="printerSettings/printerSettings1.bin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3C7FC-F12B-41FA-8379-95FF3BC91915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D653CB-8F73-44FA-A8E3-FFDD88CDEF0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45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AF0132-2BC1-45F8-B390-D55375925DAA}" type="datetimeFigureOut">
              <a:rPr lang="en-US" smtClean="0"/>
              <a:pPr/>
              <a:t>6/10/14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C13AA-97FB-45C9-848F-350DE891F76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900391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System.out.println</a:t>
            </a:r>
            <a:r>
              <a:rPr lang="en-US" dirty="0" smtClean="0"/>
              <a:t> is not a logging framework.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Consistent output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Output</a:t>
            </a:r>
            <a:r>
              <a:rPr lang="en-US" baseline="0" dirty="0" smtClean="0"/>
              <a:t> formatting – date, time, thread, method, etc.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Control over output location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Additional </a:t>
            </a:r>
            <a:r>
              <a:rPr lang="en-US" baseline="0" dirty="0" err="1" smtClean="0"/>
              <a:t>appender</a:t>
            </a:r>
            <a:r>
              <a:rPr lang="en-US" baseline="0" dirty="0" smtClean="0"/>
              <a:t> types (i.e. e-mail or SMS)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9266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Run unexpected</a:t>
            </a:r>
            <a:r>
              <a:rPr lang="en-US" baseline="0" dirty="0" smtClean="0"/>
              <a:t> save again</a:t>
            </a:r>
          </a:p>
          <a:p>
            <a:r>
              <a:rPr lang="en-US" baseline="0" dirty="0" smtClean="0"/>
              <a:t>View stack trace</a:t>
            </a:r>
          </a:p>
          <a:p>
            <a:r>
              <a:rPr lang="en-US" baseline="0" dirty="0" smtClean="0"/>
              <a:t>Follow exceptions from </a:t>
            </a:r>
            <a:r>
              <a:rPr lang="en-US" baseline="0" dirty="0" err="1" smtClean="0"/>
              <a:t>WidgetViewerBean.save</a:t>
            </a:r>
            <a:r>
              <a:rPr lang="en-US" baseline="0" dirty="0" smtClean="0"/>
              <a:t>() down through stack to </a:t>
            </a:r>
            <a:r>
              <a:rPr lang="en-US" baseline="0" dirty="0" err="1" smtClean="0"/>
              <a:t>NotificationEngine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1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Develop your own hierarchy</a:t>
            </a:r>
          </a:p>
          <a:p>
            <a:r>
              <a:rPr lang="en-US" dirty="0" smtClean="0"/>
              <a:t>Consider unchecked exceptions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216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276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Handle exceptions the</a:t>
            </a:r>
            <a:r>
              <a:rPr lang="en-US" baseline="0" dirty="0" smtClean="0"/>
              <a:t> closest to the user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75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527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Handle exceptions the</a:t>
            </a:r>
            <a:r>
              <a:rPr lang="en-US" baseline="0" dirty="0" smtClean="0"/>
              <a:t> closest to the user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75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Run unexpected with JS button</a:t>
            </a:r>
          </a:p>
          <a:p>
            <a:r>
              <a:rPr lang="en-US" dirty="0" smtClean="0"/>
              <a:t>Run expected with JS button</a:t>
            </a:r>
          </a:p>
          <a:p>
            <a:r>
              <a:rPr lang="en-US" dirty="0" smtClean="0"/>
              <a:t>Replace</a:t>
            </a:r>
            <a:r>
              <a:rPr lang="en-US" baseline="0" dirty="0" smtClean="0"/>
              <a:t> JS calls with calls to error page</a:t>
            </a:r>
          </a:p>
          <a:p>
            <a:r>
              <a:rPr lang="en-US" baseline="0" dirty="0" smtClean="0"/>
              <a:t>Walk through error page code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331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9666FD-9788-4DA3-8A23-13685FA9B8E3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2F00FB-9513-4A93-9716-EA3EC835DBD7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#1 thing: user </a:t>
            </a:r>
            <a:r>
              <a:rPr lang="en-US" dirty="0" err="1" smtClean="0"/>
              <a:t>experiece</a:t>
            </a:r>
            <a:endParaRPr lang="en-US" dirty="0" smtClean="0"/>
          </a:p>
          <a:p>
            <a:r>
              <a:rPr lang="en-US" dirty="0" smtClean="0"/>
              <a:t>Ask</a:t>
            </a:r>
            <a:r>
              <a:rPr lang="en-US" baseline="0" dirty="0" smtClean="0"/>
              <a:t> yourself what would happen if this </a:t>
            </a:r>
            <a:r>
              <a:rPr lang="en-US" baseline="0" smtClean="0"/>
              <a:t>call fails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56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#1 thing: user </a:t>
            </a:r>
            <a:r>
              <a:rPr lang="en-US" dirty="0" err="1" smtClean="0"/>
              <a:t>experiece</a:t>
            </a:r>
            <a:endParaRPr lang="en-US" dirty="0" smtClean="0"/>
          </a:p>
          <a:p>
            <a:r>
              <a:rPr lang="en-US" dirty="0" smtClean="0"/>
              <a:t>Ask</a:t>
            </a:r>
            <a:r>
              <a:rPr lang="en-US" baseline="0" dirty="0" smtClean="0"/>
              <a:t> yourself what would happen if this </a:t>
            </a:r>
            <a:r>
              <a:rPr lang="en-US" baseline="0" smtClean="0"/>
              <a:t>call fails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56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#1 thing: user </a:t>
            </a:r>
            <a:r>
              <a:rPr lang="en-US" dirty="0" err="1" smtClean="0"/>
              <a:t>experiece</a:t>
            </a:r>
            <a:endParaRPr lang="en-US" dirty="0" smtClean="0"/>
          </a:p>
          <a:p>
            <a:r>
              <a:rPr lang="en-US" dirty="0" smtClean="0"/>
              <a:t>Ask</a:t>
            </a:r>
            <a:r>
              <a:rPr lang="en-US" baseline="0" dirty="0" smtClean="0"/>
              <a:t> yourself what would happen if this </a:t>
            </a:r>
            <a:r>
              <a:rPr lang="en-US" baseline="0" smtClean="0"/>
              <a:t>call fails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56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#1 thing: user </a:t>
            </a:r>
            <a:r>
              <a:rPr lang="en-US" dirty="0" err="1" smtClean="0"/>
              <a:t>experiece</a:t>
            </a:r>
            <a:endParaRPr lang="en-US" dirty="0" smtClean="0"/>
          </a:p>
          <a:p>
            <a:r>
              <a:rPr lang="en-US" dirty="0" smtClean="0"/>
              <a:t>Ask</a:t>
            </a:r>
            <a:r>
              <a:rPr lang="en-US" baseline="0" dirty="0" smtClean="0"/>
              <a:t> yourself what would happen if this </a:t>
            </a:r>
            <a:r>
              <a:rPr lang="en-US" baseline="0" smtClean="0"/>
              <a:t>call fails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256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Demo unexpected app</a:t>
            </a:r>
          </a:p>
          <a:p>
            <a:r>
              <a:rPr lang="en-US" dirty="0" smtClean="0"/>
              <a:t>Show</a:t>
            </a:r>
            <a:r>
              <a:rPr lang="en-US" baseline="0" dirty="0" smtClean="0"/>
              <a:t> </a:t>
            </a:r>
            <a:r>
              <a:rPr lang="en-US" baseline="0" dirty="0" err="1" smtClean="0"/>
              <a:t>WidgetViewerBean.save</a:t>
            </a:r>
            <a:r>
              <a:rPr lang="en-US" baseline="0" dirty="0" smtClean="0"/>
              <a:t>(()</a:t>
            </a:r>
          </a:p>
          <a:p>
            <a:endParaRPr lang="en-US" baseline="0" dirty="0" smtClean="0"/>
          </a:p>
          <a:p>
            <a:r>
              <a:rPr lang="en-US" baseline="0" dirty="0" smtClean="0"/>
              <a:t>Demo expected app</a:t>
            </a:r>
          </a:p>
          <a:p>
            <a:r>
              <a:rPr lang="en-US" baseline="0" dirty="0" smtClean="0"/>
              <a:t>Show </a:t>
            </a:r>
            <a:r>
              <a:rPr lang="en-US" baseline="0" dirty="0" err="1" smtClean="0"/>
              <a:t>WidgetViewerBean.save</a:t>
            </a:r>
            <a:r>
              <a:rPr lang="en-US" baseline="0" dirty="0" smtClean="0"/>
              <a:t>() and </a:t>
            </a:r>
            <a:r>
              <a:rPr lang="en-US" baseline="0" dirty="0" err="1" smtClean="0"/>
              <a:t>unrecoverableSave</a:t>
            </a:r>
            <a:r>
              <a:rPr lang="en-US" baseline="0" dirty="0" smtClean="0"/>
              <a:t>()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666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Try/finally Close connections, cleanup  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2BC13AA-97FB-45C9-848F-350DE891F76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311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  <a:prstGeom prst="rect">
            <a:avLst/>
          </a:prstGeo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752600"/>
            <a:ext cx="7772400" cy="1524000"/>
          </a:xfrm>
          <a:prstGeom prst="rect">
            <a:avLst/>
          </a:prstGeom>
        </p:spPr>
        <p:txBody>
          <a:bodyPr anchor="b"/>
          <a:lstStyle>
            <a:lvl1pPr>
              <a:defRPr b="1" cap="all" baseline="0">
                <a:latin typeface="+mj-lt"/>
              </a:defRPr>
            </a:lvl1pPr>
          </a:lstStyle>
          <a:p>
            <a:r>
              <a:rPr lang="pl-PL" dirty="0" smtClean="0"/>
              <a:t>Talk Title Talk Title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447800" y="3276600"/>
            <a:ext cx="6400800" cy="8382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  <a:latin typeface="Trebuchet M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Speaker name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553201"/>
            <a:ext cx="8077200" cy="152399"/>
          </a:xfrm>
        </p:spPr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168275"/>
          </a:xfrm>
        </p:spPr>
        <p:txBody>
          <a:bodyPr/>
          <a:lstStyle/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9000"/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553201"/>
            <a:ext cx="8077200" cy="152399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553200"/>
            <a:ext cx="2133600" cy="16827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2780B6B6-A0DB-4089-86DC-5E9C5D27488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>
              <a:lumMod val="50000"/>
            </a:schemeClr>
          </a:solidFill>
          <a:latin typeface="Franklin Gothic Book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32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4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2">
            <a:lumMod val="50000"/>
          </a:schemeClr>
        </a:buClr>
        <a:buFont typeface="Calibri" pitchFamily="34" charset="0"/>
        <a:buChar char="»"/>
        <a:defRPr sz="20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iramida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971800" y="2895600"/>
            <a:ext cx="5514975" cy="370522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477000" y="228600"/>
            <a:ext cx="2743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prstClr val="black"/>
                </a:solidFill>
                <a:latin typeface="Trebuchet MS" pitchFamily="34" charset="0"/>
              </a:rPr>
              <a:t>Platinum Sponsor</a:t>
            </a:r>
            <a:endParaRPr lang="en-US" dirty="0">
              <a:solidFill>
                <a:prstClr val="black"/>
              </a:solidFill>
              <a:latin typeface="Trebuchet MS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3276600"/>
            <a:ext cx="5487086" cy="4114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1000"/>
            <a:ext cx="5168818" cy="15902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Expect the Unexpected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Kito D. Mann</a:t>
            </a:r>
          </a:p>
          <a:p>
            <a:r>
              <a:rPr lang="en-US" dirty="0" smtClean="0"/>
              <a:t>Principal Consultant</a:t>
            </a:r>
          </a:p>
        </p:txBody>
      </p:sp>
      <p:pic>
        <p:nvPicPr>
          <p:cNvPr id="5" name="Picture 4" descr="Virtua_logo_medium_transparent.png"/>
          <p:cNvPicPr>
            <a:picLocks noChangeAspect="1"/>
          </p:cNvPicPr>
          <p:nvPr/>
        </p:nvPicPr>
        <p:blipFill>
          <a:blip r:embed="rId3">
            <a:lum bright="20000"/>
          </a:blip>
          <a:stretch>
            <a:fillRect/>
          </a:stretch>
        </p:blipFill>
        <p:spPr>
          <a:xfrm>
            <a:off x="1458586" y="4800600"/>
            <a:ext cx="2884814" cy="5164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3" name="Picture 2" descr="tsunami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0"/>
            <a:ext cx="10287000" cy="687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16139"/>
      </p:ext>
    </p:extLst>
  </p:cSld>
  <p:clrMapOvr>
    <a:masterClrMapping/>
  </p:clrMapOvr>
  <p:transition xmlns:p14="http://schemas.microsoft.com/office/powerpoint/2010/main" spd="slow">
    <p:randomBar dir="vert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3" name="Picture 2" descr="alien_invasion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7"/>
            <a:ext cx="9296399" cy="697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73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</a:t>
            </a:r>
            <a:r>
              <a:rPr lang="en-US" dirty="0" smtClean="0"/>
              <a:t>ome bad things seem minor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3402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5" name="Picture 4" descr="rusty_pip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2044" y="-1811291"/>
            <a:ext cx="6934201" cy="10404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4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3" name="Picture 2" descr="pothol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0" y="-1"/>
            <a:ext cx="10361763" cy="6881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01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accent5">
                    <a:lumMod val="50000"/>
                  </a:schemeClr>
                </a:solidFill>
              </a:rPr>
              <a:t>ex·cep·tion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i="1" dirty="0" smtClean="0"/>
              <a:t>noun. </a:t>
            </a:r>
            <a:r>
              <a:rPr lang="en-US" sz="3600" dirty="0"/>
              <a:t>something excepted; an instance or case not conforming to the general rule.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81556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e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xpect</a:t>
            </a:r>
            <a:r>
              <a:rPr lang="en-US" dirty="0" smtClean="0"/>
              <a:t> bad things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1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</a:t>
            </a:r>
            <a:r>
              <a:rPr lang="en-US" dirty="0" smtClean="0"/>
              <a:t>egardless of the what is happening, your application should be in a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consistent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smtClean="0"/>
              <a:t>state.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76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exception handling aphorisms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7965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_eating_burg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-1066800"/>
            <a:ext cx="6324600" cy="855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2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Expect</a:t>
            </a:r>
            <a:r>
              <a:rPr lang="pl-PL" dirty="0" smtClean="0"/>
              <a:t> the </a:t>
            </a:r>
            <a:r>
              <a:rPr lang="pl-PL" dirty="0" err="1" smtClean="0"/>
              <a:t>unexpected</a:t>
            </a:r>
            <a:endParaRPr lang="pl-PL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3276600"/>
            <a:ext cx="6400800" cy="838200"/>
          </a:xfrm>
        </p:spPr>
        <p:txBody>
          <a:bodyPr/>
          <a:lstStyle/>
          <a:p>
            <a:r>
              <a:rPr lang="en-US" dirty="0" smtClean="0"/>
              <a:t>Kito D. Mann</a:t>
            </a:r>
          </a:p>
          <a:p>
            <a:r>
              <a:rPr lang="en-US" sz="2400" dirty="0" smtClean="0"/>
              <a:t>Principal Consultant</a:t>
            </a:r>
            <a:endParaRPr lang="en-US" sz="2400" dirty="0"/>
          </a:p>
        </p:txBody>
      </p:sp>
      <p:pic>
        <p:nvPicPr>
          <p:cNvPr id="4" name="Picture 3" descr="Virtua_logo_medium_transparent.png"/>
          <p:cNvPicPr>
            <a:picLocks noChangeAspect="1"/>
          </p:cNvPicPr>
          <p:nvPr/>
        </p:nvPicPr>
        <p:blipFill>
          <a:blip r:embed="rId2">
            <a:lum bright="20000"/>
          </a:blip>
          <a:stretch>
            <a:fillRect/>
          </a:stretch>
        </p:blipFill>
        <p:spPr>
          <a:xfrm>
            <a:off x="3592186" y="4284137"/>
            <a:ext cx="2884814" cy="516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191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don't 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eat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smtClean="0"/>
              <a:t>exceptions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2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0">
        <p:split orient="vert"/>
      </p:transition>
    </mc:Choice>
    <mc:Fallback xmlns="">
      <p:transition xmlns:p14="http://schemas.microsoft.com/office/powerpoint/2010/main" spd="slow">
        <p:split orient="vert"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52400" y="1600200"/>
            <a:ext cx="8915400" cy="4876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sz="2000" b="1" dirty="0">
                <a:solidFill>
                  <a:srgbClr val="7F0055"/>
                </a:solidFill>
                <a:latin typeface="Monaco"/>
              </a:rPr>
              <a:t>void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 save() 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sz="2000" b="1" dirty="0">
                <a:solidFill>
                  <a:srgbClr val="7F0055"/>
                </a:solidFill>
                <a:latin typeface="Monaco"/>
              </a:rPr>
              <a:t>try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Monaco"/>
              </a:rPr>
              <a:t>getWidgetProvider</a:t>
            </a:r>
            <a:r>
              <a:rPr lang="en-US" sz="2000" dirty="0">
                <a:solidFill>
                  <a:srgbClr val="000000"/>
                </a:solidFill>
                <a:latin typeface="Monaco"/>
              </a:rPr>
              <a:t>().add(</a:t>
            </a:r>
            <a:r>
              <a:rPr lang="en-US" sz="2000" dirty="0" err="1">
                <a:solidFill>
                  <a:srgbClr val="0000C0"/>
                </a:solidFill>
                <a:latin typeface="Monaco"/>
              </a:rPr>
              <a:t>selectedWidget</a:t>
            </a:r>
            <a:r>
              <a:rPr lang="en-US" sz="2000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} </a:t>
            </a:r>
            <a:r>
              <a:rPr lang="en-US" sz="2000" b="1" dirty="0">
                <a:solidFill>
                  <a:srgbClr val="7F0055"/>
                </a:solidFill>
                <a:latin typeface="Monaco"/>
              </a:rPr>
              <a:t>catch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 (</a:t>
            </a:r>
            <a:r>
              <a:rPr lang="en-US" sz="2000" b="1" dirty="0" err="1">
                <a:solidFill>
                  <a:srgbClr val="000000"/>
                </a:solidFill>
                <a:latin typeface="Monaco"/>
              </a:rPr>
              <a:t>DatabaseException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 e) {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sz="2000" dirty="0" err="1">
                <a:solidFill>
                  <a:srgbClr val="000000"/>
                </a:solidFill>
                <a:latin typeface="Monaco"/>
              </a:rPr>
              <a:t>e.printStackTrace</a:t>
            </a:r>
            <a:r>
              <a:rPr lang="en-US" sz="2000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}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display(</a:t>
            </a:r>
            <a:r>
              <a:rPr lang="en-US" sz="2000" dirty="0">
                <a:solidFill>
                  <a:srgbClr val="2A00FF"/>
                </a:solidFill>
                <a:latin typeface="Monaco"/>
              </a:rPr>
              <a:t>"Your widget has </a:t>
            </a:r>
            <a:r>
              <a:rPr lang="en-US" sz="2000" dirty="0" smtClean="0">
                <a:solidFill>
                  <a:srgbClr val="2A00FF"/>
                </a:solidFill>
                <a:latin typeface="Monaco"/>
              </a:rPr>
              <a:t>been </a:t>
            </a:r>
            <a:r>
              <a:rPr lang="en-US" sz="2000" dirty="0">
                <a:solidFill>
                  <a:srgbClr val="2A00FF"/>
                </a:solidFill>
                <a:latin typeface="Monaco"/>
              </a:rPr>
              <a:t>created </a:t>
            </a:r>
            <a:r>
              <a:rPr lang="en-US" sz="2000" dirty="0" smtClean="0">
                <a:solidFill>
                  <a:srgbClr val="2A00FF"/>
                </a:solidFill>
                <a:latin typeface="Monaco"/>
              </a:rPr>
              <a:t>successfully."</a:t>
            </a:r>
            <a:r>
              <a:rPr lang="en-US" sz="2000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sz="2000" dirty="0" err="1">
                <a:solidFill>
                  <a:srgbClr val="000000"/>
                </a:solidFill>
                <a:latin typeface="Monaco"/>
              </a:rPr>
              <a:t>setSelectedWidget</a:t>
            </a:r>
            <a:r>
              <a:rPr lang="en-US" sz="2000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sz="2000" b="1" dirty="0">
                <a:solidFill>
                  <a:srgbClr val="7F0055"/>
                </a:solidFill>
                <a:latin typeface="Monaco"/>
              </a:rPr>
              <a:t>null</a:t>
            </a:r>
            <a:r>
              <a:rPr lang="en-US" sz="2000" b="1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Monaco"/>
              </a:rPr>
              <a:t>}</a:t>
            </a:r>
            <a:endParaRPr lang="en-US" sz="2000" dirty="0"/>
          </a:p>
        </p:txBody>
      </p:sp>
      <p:sp>
        <p:nvSpPr>
          <p:cNvPr id="5" name="&quot;No&quot; Symbol 4"/>
          <p:cNvSpPr/>
          <p:nvPr/>
        </p:nvSpPr>
        <p:spPr>
          <a:xfrm>
            <a:off x="1524000" y="381000"/>
            <a:ext cx="5638800" cy="5562600"/>
          </a:xfrm>
          <a:prstGeom prst="noSmoking">
            <a:avLst>
              <a:gd name="adj" fmla="val 6463"/>
            </a:avLst>
          </a:prstGeom>
          <a:ln w="3175"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210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</a:t>
            </a:r>
            <a:r>
              <a:rPr lang="en-US" dirty="0" smtClean="0"/>
              <a:t>f you can recover from it, catch it and tell the user (if necessary)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494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" y="1765280"/>
            <a:ext cx="883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save()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DatabaseException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getWidgetProvider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().add(</a:t>
            </a:r>
            <a:r>
              <a:rPr lang="en-US" dirty="0" err="1">
                <a:solidFill>
                  <a:srgbClr val="0000C0"/>
                </a:solidFill>
                <a:latin typeface="Monaco"/>
              </a:rPr>
              <a:t>selectedWidget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	display(</a:t>
            </a:r>
            <a:r>
              <a:rPr lang="en-US" dirty="0">
                <a:solidFill>
                  <a:srgbClr val="2A00FF"/>
                </a:solidFill>
                <a:latin typeface="Monaco"/>
              </a:rPr>
              <a:t>"Your widget has been created successfully"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setSelectedWidget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}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catch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DatabaseException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e) {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dirty="0" err="1" smtClean="0">
                <a:solidFill>
                  <a:srgbClr val="000000"/>
                </a:solidFill>
                <a:latin typeface="Monaco"/>
              </a:rPr>
              <a:t>displayError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dirty="0">
                <a:solidFill>
                  <a:srgbClr val="2A00FF"/>
                </a:solidFill>
                <a:latin typeface="Monaco"/>
              </a:rPr>
              <a:t>"Sorry, a database error has occurred. Please try again later."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i="1" dirty="0" err="1">
                <a:solidFill>
                  <a:srgbClr val="0000C0"/>
                </a:solidFill>
                <a:latin typeface="Monaco"/>
              </a:rPr>
              <a:t>logger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.log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Level.</a:t>
            </a:r>
            <a:r>
              <a:rPr lang="en-US" i="1" dirty="0" err="1">
                <a:solidFill>
                  <a:srgbClr val="0000C0"/>
                </a:solidFill>
                <a:latin typeface="Monaco"/>
              </a:rPr>
              <a:t>SEVERE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, </a:t>
            </a:r>
            <a:r>
              <a:rPr lang="en-US" i="1" dirty="0">
                <a:solidFill>
                  <a:srgbClr val="2A00FF"/>
                </a:solidFill>
                <a:latin typeface="Monaco"/>
              </a:rPr>
              <a:t>"Error accessing the database"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, e);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}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44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if </a:t>
            </a:r>
            <a:r>
              <a:rPr lang="en-US" dirty="0"/>
              <a:t>you cannot recover from it, don't catch </a:t>
            </a:r>
            <a:r>
              <a:rPr lang="en-US" dirty="0" smtClean="0"/>
              <a:t>it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489038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" y="2713672"/>
            <a:ext cx="9220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Monaco"/>
              </a:rPr>
              <a:t>save(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DatabaseException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r>
              <a:rPr lang="en-US" dirty="0" smtClean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Monaco"/>
              </a:rPr>
              <a:t>getWidgetProvider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().add(</a:t>
            </a:r>
            <a:r>
              <a:rPr lang="en-US" dirty="0" err="1">
                <a:solidFill>
                  <a:srgbClr val="0000C0"/>
                </a:solidFill>
                <a:latin typeface="Monaco"/>
              </a:rPr>
              <a:t>selectedWidget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display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(</a:t>
            </a:r>
            <a:r>
              <a:rPr lang="en-US" dirty="0" smtClean="0">
                <a:solidFill>
                  <a:srgbClr val="2A00FF"/>
                </a:solidFill>
                <a:latin typeface="Monaco"/>
              </a:rPr>
              <a:t>"</a:t>
            </a:r>
            <a:r>
              <a:rPr lang="en-US" dirty="0">
                <a:solidFill>
                  <a:srgbClr val="2A00FF"/>
                </a:solidFill>
                <a:latin typeface="Monaco"/>
              </a:rPr>
              <a:t>Your widget has been </a:t>
            </a:r>
            <a:r>
              <a:rPr lang="en-US" dirty="0" smtClean="0">
                <a:solidFill>
                  <a:srgbClr val="2A00FF"/>
                </a:solidFill>
                <a:latin typeface="Monaco"/>
              </a:rPr>
              <a:t>created </a:t>
            </a:r>
            <a:r>
              <a:rPr lang="en-US" dirty="0">
                <a:solidFill>
                  <a:srgbClr val="2A00FF"/>
                </a:solidFill>
                <a:latin typeface="Monaco"/>
              </a:rPr>
              <a:t>successfully"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setSelectedWidget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Monaco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007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demo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8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</a:t>
            </a:r>
            <a:r>
              <a:rPr lang="en-US" dirty="0" smtClean="0"/>
              <a:t>or any call, if something goes wrong, ensure consistency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0081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533400"/>
            <a:ext cx="8915400" cy="5943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Monaco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session =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openSession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;</a:t>
            </a: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rule.isCachedModel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() ||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BatchSessionUtil.isEnabled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())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Object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staleObject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session.get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RuleImpl.</a:t>
            </a:r>
            <a:r>
              <a:rPr lang="en-US" b="1" dirty="0" err="1">
                <a:solidFill>
                  <a:srgbClr val="7F0055"/>
                </a:solidFill>
                <a:latin typeface="Monaco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,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	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rule.getPrimaryKeyObj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());</a:t>
            </a:r>
          </a:p>
          <a:p>
            <a:pPr marL="0" indent="0">
              <a:buNone/>
            </a:pP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if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staleObject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!=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session.evict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staleObject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}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}</a:t>
            </a:r>
          </a:p>
          <a:p>
            <a:pPr marL="0" indent="0">
              <a:buNone/>
            </a:pP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session.delete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(rule)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;</a:t>
            </a: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session.flush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Monaco"/>
              </a:rPr>
              <a:t>catch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(Exception e)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throw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processException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(e);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}</a:t>
            </a:r>
          </a:p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Monaco"/>
              </a:rPr>
              <a:t>finally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closeSession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(session);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802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u</a:t>
            </a:r>
            <a:r>
              <a:rPr lang="en-US" dirty="0" smtClean="0"/>
              <a:t>se a logging framework consistently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7858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Kito D. Mann</a:t>
            </a:r>
            <a:br>
              <a:rPr lang="en-US" dirty="0" smtClean="0"/>
            </a:br>
            <a:r>
              <a:rPr lang="en-US" sz="2200" dirty="0" smtClean="0"/>
              <a:t>@kito99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Principal Consultant at </a:t>
            </a:r>
            <a:r>
              <a:rPr lang="en-US" dirty="0" err="1" smtClean="0"/>
              <a:t>Virtua</a:t>
            </a:r>
            <a:endParaRPr lang="en-US" dirty="0" smtClean="0"/>
          </a:p>
          <a:p>
            <a:pPr lvl="1"/>
            <a:r>
              <a:rPr lang="en-US" dirty="0" smtClean="0"/>
              <a:t>http://www.virtua.com</a:t>
            </a:r>
          </a:p>
          <a:p>
            <a:pPr lvl="1"/>
            <a:r>
              <a:rPr lang="en-US" dirty="0" smtClean="0"/>
              <a:t>Training, consulting, architecture, mentoring, </a:t>
            </a:r>
          </a:p>
          <a:p>
            <a:pPr lvl="1"/>
            <a:r>
              <a:rPr lang="en-US" dirty="0" smtClean="0"/>
              <a:t>JSF product development</a:t>
            </a:r>
          </a:p>
          <a:p>
            <a:r>
              <a:rPr lang="en-US" dirty="0" smtClean="0"/>
              <a:t>Author, </a:t>
            </a:r>
            <a:r>
              <a:rPr lang="en-US" dirty="0" err="1" smtClean="0"/>
              <a:t>JavaServer</a:t>
            </a:r>
            <a:r>
              <a:rPr lang="en-US" dirty="0" smtClean="0"/>
              <a:t> Faces in Action</a:t>
            </a:r>
          </a:p>
          <a:p>
            <a:r>
              <a:rPr lang="en-US" dirty="0" smtClean="0"/>
              <a:t>Founder, JSF Central </a:t>
            </a:r>
          </a:p>
          <a:p>
            <a:pPr lvl="1"/>
            <a:r>
              <a:rPr lang="en-US" dirty="0" smtClean="0"/>
              <a:t>http://www.jsfcentral.com</a:t>
            </a:r>
          </a:p>
          <a:p>
            <a:r>
              <a:rPr lang="en-US" dirty="0" smtClean="0"/>
              <a:t>Internationally recognized speaker</a:t>
            </a:r>
          </a:p>
          <a:p>
            <a:pPr lvl="1"/>
            <a:r>
              <a:rPr lang="en-US" dirty="0" err="1" smtClean="0"/>
              <a:t>JavaOne</a:t>
            </a:r>
            <a:r>
              <a:rPr lang="en-US" dirty="0" smtClean="0"/>
              <a:t>, </a:t>
            </a:r>
            <a:r>
              <a:rPr lang="en-US" dirty="0" err="1" smtClean="0"/>
              <a:t>JavaZone</a:t>
            </a:r>
            <a:r>
              <a:rPr lang="en-US" dirty="0" smtClean="0"/>
              <a:t>, </a:t>
            </a:r>
            <a:r>
              <a:rPr lang="en-US" dirty="0" err="1" smtClean="0"/>
              <a:t>Devoxx</a:t>
            </a:r>
            <a:r>
              <a:rPr lang="en-US" dirty="0" smtClean="0"/>
              <a:t>, NFJS, TSSJS, etc.</a:t>
            </a:r>
          </a:p>
          <a:p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14505" y="747434"/>
            <a:ext cx="1423987" cy="1764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</a:t>
            </a:r>
            <a:r>
              <a:rPr lang="en-US" dirty="0" smtClean="0"/>
              <a:t>o not log an exception more than one time   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7463891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demo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5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/>
              <a:t>t</a:t>
            </a:r>
            <a:r>
              <a:rPr lang="en-US" dirty="0" smtClean="0"/>
              <a:t>hrow meaningful 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47363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3930" y="1585555"/>
            <a:ext cx="9171730" cy="359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3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 centralize exception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3561326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 centralize exception handling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Logging</a:t>
            </a:r>
          </a:p>
          <a:p>
            <a:r>
              <a:rPr lang="en-US" dirty="0" smtClean="0"/>
              <a:t>Notifications</a:t>
            </a:r>
          </a:p>
          <a:p>
            <a:r>
              <a:rPr lang="en-US" dirty="0" smtClean="0"/>
              <a:t>Error page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0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err="1" smtClean="0"/>
              <a:t>web.xml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05000"/>
            <a:ext cx="8991600" cy="2819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008080"/>
                </a:solidFill>
                <a:latin typeface="Monaco"/>
              </a:rPr>
              <a:t>&lt;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web</a:t>
            </a:r>
            <a:r>
              <a:rPr lang="en-US" dirty="0" smtClean="0">
                <a:solidFill>
                  <a:srgbClr val="3F7F7F"/>
                </a:solidFill>
                <a:latin typeface="Monaco"/>
              </a:rPr>
              <a:t>-app …</a:t>
            </a:r>
            <a:r>
              <a:rPr lang="en-US" i="1" dirty="0" smtClean="0">
                <a:solidFill>
                  <a:srgbClr val="2A00FF"/>
                </a:solidFill>
                <a:latin typeface="Monaco"/>
              </a:rPr>
              <a:t> </a:t>
            </a:r>
            <a:r>
              <a:rPr lang="en-US" i="1" dirty="0">
                <a:solidFill>
                  <a:srgbClr val="7F007F"/>
                </a:solidFill>
                <a:latin typeface="Monaco"/>
              </a:rPr>
              <a:t>version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=</a:t>
            </a:r>
            <a:r>
              <a:rPr lang="en-US" i="1" dirty="0">
                <a:solidFill>
                  <a:srgbClr val="2A00FF"/>
                </a:solidFill>
                <a:latin typeface="Monaco"/>
              </a:rPr>
              <a:t>"3.0"</a:t>
            </a:r>
            <a:r>
              <a:rPr lang="en-US" i="1" dirty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smtClean="0">
                <a:solidFill>
                  <a:srgbClr val="008080"/>
                </a:solidFill>
                <a:latin typeface="Monaco"/>
              </a:rPr>
              <a:t>…</a:t>
            </a:r>
            <a:endParaRPr lang="en-US" dirty="0">
              <a:solidFill>
                <a:srgbClr val="008080"/>
              </a:solidFill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&lt;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error-page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&lt;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exception-type</a:t>
            </a:r>
            <a:r>
              <a:rPr lang="en-US" dirty="0" smtClean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8080"/>
                </a:solidFill>
                <a:latin typeface="Monaco"/>
              </a:rPr>
              <a:t>	</a:t>
            </a:r>
            <a:r>
              <a:rPr lang="en-US" dirty="0" smtClean="0">
                <a:solidFill>
                  <a:srgbClr val="008080"/>
                </a:solidFill>
                <a:latin typeface="Monaco"/>
              </a:rPr>
              <a:t>		</a:t>
            </a:r>
            <a:r>
              <a:rPr lang="en-US" dirty="0" err="1" smtClean="0">
                <a:solidFill>
                  <a:srgbClr val="000000"/>
                </a:solidFill>
                <a:latin typeface="Monaco"/>
              </a:rPr>
              <a:t>java.lang.Throwable</a:t>
            </a:r>
            <a:endParaRPr lang="en-US" dirty="0" smtClean="0">
              <a:solidFill>
                <a:srgbClr val="008080"/>
              </a:solidFill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8080"/>
                </a:solidFill>
                <a:latin typeface="Monaco"/>
              </a:rPr>
              <a:t>	</a:t>
            </a:r>
            <a:r>
              <a:rPr lang="en-US" dirty="0" smtClean="0">
                <a:solidFill>
                  <a:srgbClr val="008080"/>
                </a:solidFill>
                <a:latin typeface="Monaco"/>
              </a:rPr>
              <a:t>	&lt;/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exception-type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	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&lt;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location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/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error.jsf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&lt;/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location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&lt;/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error-page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</a:p>
          <a:p>
            <a:pPr marL="0" indent="0">
              <a:buNone/>
            </a:pPr>
            <a:r>
              <a:rPr lang="en-US" dirty="0">
                <a:solidFill>
                  <a:srgbClr val="008080"/>
                </a:solidFill>
                <a:latin typeface="Monaco"/>
              </a:rPr>
              <a:t>&lt;/</a:t>
            </a:r>
            <a:r>
              <a:rPr lang="en-US" dirty="0">
                <a:solidFill>
                  <a:srgbClr val="3F7F7F"/>
                </a:solidFill>
                <a:latin typeface="Monaco"/>
              </a:rPr>
              <a:t>web-app</a:t>
            </a:r>
            <a:r>
              <a:rPr lang="en-US" dirty="0">
                <a:solidFill>
                  <a:srgbClr val="008080"/>
                </a:solidFill>
                <a:latin typeface="Monaco"/>
              </a:rPr>
              <a:t>&gt;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JSF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36576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CustomExceptionHandler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smtClean="0">
                <a:solidFill>
                  <a:srgbClr val="7F0055"/>
                </a:solidFill>
                <a:latin typeface="Monaco"/>
              </a:rPr>
              <a:t>extends</a:t>
            </a:r>
            <a:endParaRPr lang="en-US" b="1" dirty="0" smtClean="0">
              <a:solidFill>
                <a:srgbClr val="000000"/>
              </a:solidFill>
              <a:latin typeface="Monaco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b="1" dirty="0" err="1" smtClean="0">
                <a:solidFill>
                  <a:srgbClr val="000000"/>
                </a:solidFill>
                <a:latin typeface="Monaco"/>
              </a:rPr>
              <a:t>ExceptionHandlerWrapper</a:t>
            </a:r>
            <a:r>
              <a:rPr lang="en-US" b="1" dirty="0" smtClean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{</a:t>
            </a:r>
          </a:p>
          <a:p>
            <a:pPr marL="0" indent="0">
              <a:buNone/>
            </a:pP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Logger </a:t>
            </a:r>
            <a:r>
              <a:rPr lang="en-US" b="1" i="1" dirty="0">
                <a:solidFill>
                  <a:srgbClr val="0000C0"/>
                </a:solidFill>
                <a:latin typeface="Monaco"/>
              </a:rPr>
              <a:t>logger</a:t>
            </a:r>
            <a:r>
              <a:rPr lang="en-US" b="1" i="1" dirty="0">
                <a:solidFill>
                  <a:srgbClr val="000000"/>
                </a:solidFill>
                <a:latin typeface="Monaco"/>
              </a:rPr>
              <a:t> = Logger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.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getLogger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WidgetViewerBean.</a:t>
            </a:r>
            <a:r>
              <a:rPr lang="en-US" b="1" i="1" dirty="0" err="1">
                <a:solidFill>
                  <a:srgbClr val="7F0055"/>
                </a:solidFill>
                <a:latin typeface="Monaco"/>
              </a:rPr>
              <a:t>class</a:t>
            </a:r>
            <a:r>
              <a:rPr lang="en-US" b="1" i="1" dirty="0" err="1">
                <a:solidFill>
                  <a:srgbClr val="000000"/>
                </a:solidFill>
                <a:latin typeface="Monaco"/>
              </a:rPr>
              <a:t>.getName</a:t>
            </a:r>
            <a:r>
              <a:rPr lang="en-US" b="1" i="1" dirty="0">
                <a:solidFill>
                  <a:srgbClr val="000000"/>
                </a:solidFill>
                <a:latin typeface="Monaco"/>
              </a:rPr>
              <a:t>())</a:t>
            </a:r>
            <a:r>
              <a:rPr lang="en-US" b="1" i="1" dirty="0" smtClean="0">
                <a:solidFill>
                  <a:srgbClr val="000000"/>
                </a:solidFill>
                <a:latin typeface="Monaco"/>
              </a:rPr>
              <a:t>;</a:t>
            </a:r>
          </a:p>
          <a:p>
            <a:pPr marL="0" indent="0">
              <a:buNone/>
            </a:pPr>
            <a:endParaRPr lang="en-US" b="1" i="1" dirty="0">
              <a:solidFill>
                <a:srgbClr val="000000"/>
              </a:solidFill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ExceptionHandler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0000C0"/>
                </a:solidFill>
                <a:latin typeface="Monaco"/>
              </a:rPr>
              <a:t>wrapped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;</a:t>
            </a:r>
          </a:p>
          <a:p>
            <a:pPr marL="0" indent="0">
              <a:buNone/>
            </a:pP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CustomExceptionHandler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ExceptionHandler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wrapped)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</a:t>
            </a:r>
            <a:r>
              <a:rPr lang="en-US" b="1" dirty="0" err="1">
                <a:solidFill>
                  <a:srgbClr val="7F0055"/>
                </a:solidFill>
                <a:latin typeface="Monaco"/>
              </a:rPr>
              <a:t>this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.</a:t>
            </a:r>
            <a:r>
              <a:rPr lang="en-US" b="1" dirty="0" err="1">
                <a:solidFill>
                  <a:srgbClr val="0000C0"/>
                </a:solidFill>
                <a:latin typeface="Monaco"/>
              </a:rPr>
              <a:t>wrapped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= wrapped;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}</a:t>
            </a:r>
          </a:p>
          <a:p>
            <a:pPr marL="0" indent="0">
              <a:buNone/>
            </a:pPr>
            <a:endParaRPr lang="en-US" dirty="0">
              <a:latin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</a:t>
            </a:r>
            <a:endParaRPr lang="da-DK" dirty="0">
              <a:solidFill>
                <a:srgbClr val="000000"/>
              </a:solidFill>
              <a:latin typeface="Monac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98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JSF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  <a:latin typeface="Monaco"/>
              </a:rPr>
              <a:t>    </a:t>
            </a:r>
            <a:r>
              <a:rPr lang="en-US" dirty="0">
                <a:solidFill>
                  <a:srgbClr val="646464"/>
                </a:solidFill>
                <a:latin typeface="Monaco"/>
              </a:rPr>
              <a:t>@Override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handle()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FacesException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Iterator&lt;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ExceptionQueuedEvent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&gt;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i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 = 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			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	</a:t>
            </a:r>
            <a:r>
              <a:rPr lang="en-US" dirty="0" err="1" smtClean="0">
                <a:solidFill>
                  <a:srgbClr val="000000"/>
                </a:solidFill>
                <a:latin typeface="Monaco"/>
              </a:rPr>
              <a:t>getUnhandledExceptionQueuedEvents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</a:t>
            </a:r>
          </a:p>
          <a:p>
            <a:pPr marL="0" indent="0">
              <a:buNone/>
            </a:pPr>
            <a:r>
              <a:rPr lang="pl-PL" dirty="0">
                <a:solidFill>
                  <a:srgbClr val="000000"/>
                </a:solidFill>
                <a:latin typeface="Monaco"/>
              </a:rPr>
              <a:t>                .</a:t>
            </a:r>
            <a:r>
              <a:rPr lang="pl-PL" dirty="0" err="1">
                <a:solidFill>
                  <a:srgbClr val="000000"/>
                </a:solidFill>
                <a:latin typeface="Monaco"/>
              </a:rPr>
              <a:t>iterator</a:t>
            </a:r>
            <a:r>
              <a:rPr lang="pl-PL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while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(</a:t>
            </a:r>
            <a:r>
              <a:rPr lang="en-US" b="1" dirty="0" err="1">
                <a:solidFill>
                  <a:srgbClr val="000000"/>
                </a:solidFill>
                <a:latin typeface="Monaco"/>
              </a:rPr>
              <a:t>i.hasNext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())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ExceptionQueuedEvent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 event =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i.next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ExceptionQueuedEventContext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 context = </a:t>
            </a:r>
            <a:r>
              <a:rPr lang="en-US" dirty="0" smtClean="0">
                <a:solidFill>
                  <a:srgbClr val="000000"/>
                </a:solidFill>
                <a:latin typeface="Monaco"/>
              </a:rPr>
              <a:t>					(</a:t>
            </a:r>
            <a:r>
              <a:rPr lang="en-US" dirty="0" err="1">
                <a:solidFill>
                  <a:srgbClr val="000000"/>
                </a:solidFill>
                <a:latin typeface="Monaco"/>
              </a:rPr>
              <a:t>ExceptionQueuedEventContext</a:t>
            </a:r>
            <a:r>
              <a:rPr lang="en-US" dirty="0">
                <a:solidFill>
                  <a:srgbClr val="000000"/>
                </a:solidFill>
                <a:latin typeface="Monaco"/>
              </a:rPr>
              <a:t>) event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latin typeface="Monaco"/>
              </a:rPr>
              <a:t>                    .</a:t>
            </a:r>
            <a:r>
              <a:rPr lang="fr-FR" dirty="0" err="1">
                <a:solidFill>
                  <a:srgbClr val="000000"/>
                </a:solidFill>
                <a:latin typeface="Monaco"/>
              </a:rPr>
              <a:t>getSource</a:t>
            </a:r>
            <a:r>
              <a:rPr lang="fr-FR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  <a:latin typeface="Monaco"/>
              </a:rPr>
              <a:t>            </a:t>
            </a:r>
            <a:r>
              <a:rPr lang="fr-FR" dirty="0" err="1">
                <a:solidFill>
                  <a:srgbClr val="000000"/>
                </a:solidFill>
                <a:latin typeface="Monaco"/>
              </a:rPr>
              <a:t>Throwable</a:t>
            </a:r>
            <a:r>
              <a:rPr lang="fr-FR" dirty="0">
                <a:solidFill>
                  <a:srgbClr val="000000"/>
                </a:solidFill>
                <a:latin typeface="Monaco"/>
              </a:rPr>
              <a:t> </a:t>
            </a:r>
            <a:r>
              <a:rPr lang="fr-FR" dirty="0" err="1">
                <a:solidFill>
                  <a:srgbClr val="000000"/>
                </a:solidFill>
                <a:latin typeface="Monaco"/>
              </a:rPr>
              <a:t>t</a:t>
            </a:r>
            <a:r>
              <a:rPr lang="fr-FR" dirty="0">
                <a:solidFill>
                  <a:srgbClr val="000000"/>
                </a:solidFill>
                <a:latin typeface="Monaco"/>
              </a:rPr>
              <a:t> = </a:t>
            </a:r>
            <a:r>
              <a:rPr lang="fr-FR" dirty="0" err="1">
                <a:solidFill>
                  <a:srgbClr val="000000"/>
                </a:solidFill>
                <a:latin typeface="Monaco"/>
              </a:rPr>
              <a:t>context.getException</a:t>
            </a:r>
            <a:r>
              <a:rPr lang="fr-FR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try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    </a:t>
            </a:r>
            <a:r>
              <a:rPr lang="en-US" i="1" dirty="0" err="1">
                <a:solidFill>
                  <a:srgbClr val="0000C0"/>
                </a:solidFill>
                <a:latin typeface="Monaco"/>
              </a:rPr>
              <a:t>logger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.log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(</a:t>
            </a:r>
            <a:r>
              <a:rPr lang="en-US" i="1" dirty="0" err="1">
                <a:solidFill>
                  <a:srgbClr val="000000"/>
                </a:solidFill>
                <a:latin typeface="Monaco"/>
              </a:rPr>
              <a:t>Level.</a:t>
            </a:r>
            <a:r>
              <a:rPr lang="en-US" i="1" dirty="0" err="1">
                <a:solidFill>
                  <a:srgbClr val="0000C0"/>
                </a:solidFill>
                <a:latin typeface="Monaco"/>
              </a:rPr>
              <a:t>SEVERE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, </a:t>
            </a:r>
            <a:endParaRPr lang="en-US" i="1" dirty="0" smtClean="0">
              <a:solidFill>
                <a:srgbClr val="000000"/>
              </a:solidFill>
              <a:latin typeface="Monaco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000000"/>
                </a:solidFill>
                <a:latin typeface="Monaco"/>
              </a:rPr>
              <a:t>	</a:t>
            </a:r>
            <a:r>
              <a:rPr lang="en-US" i="1" dirty="0" smtClean="0">
                <a:solidFill>
                  <a:srgbClr val="000000"/>
                </a:solidFill>
                <a:latin typeface="Monaco"/>
              </a:rPr>
              <a:t>		</a:t>
            </a:r>
            <a:r>
              <a:rPr lang="en-US" i="1" dirty="0" smtClean="0">
                <a:solidFill>
                  <a:srgbClr val="2A00FF"/>
                </a:solidFill>
                <a:latin typeface="Monaco"/>
              </a:rPr>
              <a:t>"</a:t>
            </a:r>
            <a:r>
              <a:rPr lang="en-US" i="1" dirty="0">
                <a:solidFill>
                  <a:srgbClr val="2A00FF"/>
                </a:solidFill>
                <a:latin typeface="Monaco"/>
              </a:rPr>
              <a:t>Serious error happened!"</a:t>
            </a:r>
            <a:r>
              <a:rPr lang="en-US" i="1" dirty="0">
                <a:solidFill>
                  <a:srgbClr val="000000"/>
                </a:solidFill>
                <a:latin typeface="Monaco"/>
              </a:rPr>
              <a:t>, t);</a:t>
            </a: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latin typeface="Monaco"/>
              </a:rPr>
              <a:t>            } </a:t>
            </a:r>
            <a:r>
              <a:rPr lang="en-US" b="1" dirty="0">
                <a:solidFill>
                  <a:srgbClr val="7F0055"/>
                </a:solidFill>
                <a:latin typeface="Monaco"/>
              </a:rPr>
              <a:t>finally</a:t>
            </a:r>
            <a:r>
              <a:rPr lang="en-US" b="1" dirty="0">
                <a:solidFill>
                  <a:srgbClr val="000000"/>
                </a:solidFill>
                <a:latin typeface="Monaco"/>
              </a:rPr>
              <a:t> {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            </a:t>
            </a:r>
            <a:r>
              <a:rPr lang="da-DK" dirty="0" err="1">
                <a:solidFill>
                  <a:srgbClr val="000000"/>
                </a:solidFill>
                <a:latin typeface="Monaco"/>
              </a:rPr>
              <a:t>i.remove</a:t>
            </a:r>
            <a:r>
              <a:rPr lang="da-DK" dirty="0">
                <a:solidFill>
                  <a:srgbClr val="000000"/>
                </a:solidFill>
                <a:latin typeface="Monaco"/>
              </a:rPr>
              <a:t>();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        }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    }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    </a:t>
            </a:r>
            <a:r>
              <a:rPr lang="da-DK" dirty="0" err="1">
                <a:solidFill>
                  <a:srgbClr val="000000"/>
                </a:solidFill>
                <a:latin typeface="Monaco"/>
              </a:rPr>
              <a:t>getWrapped</a:t>
            </a:r>
            <a:r>
              <a:rPr lang="da-DK" dirty="0">
                <a:solidFill>
                  <a:srgbClr val="000000"/>
                </a:solidFill>
                <a:latin typeface="Monaco"/>
              </a:rPr>
              <a:t>().handle();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da-DK" dirty="0" smtClean="0">
                <a:solidFill>
                  <a:srgbClr val="000000"/>
                </a:solidFill>
                <a:latin typeface="Monaco"/>
              </a:rPr>
              <a:t>}</a:t>
            </a:r>
            <a:endParaRPr lang="da-DK" dirty="0">
              <a:solidFill>
                <a:srgbClr val="000000"/>
              </a:solidFill>
              <a:latin typeface="Monac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37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JSF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1828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da-DK" dirty="0">
              <a:latin typeface="Monaco"/>
            </a:endParaRP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da-DK" dirty="0">
                <a:solidFill>
                  <a:srgbClr val="646464"/>
                </a:solidFill>
                <a:latin typeface="Monaco"/>
              </a:rPr>
              <a:t>@Override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da-DK" b="1" dirty="0">
                <a:solidFill>
                  <a:srgbClr val="7F0055"/>
                </a:solidFill>
                <a:latin typeface="Monaco"/>
              </a:rPr>
              <a:t>public</a:t>
            </a:r>
            <a:r>
              <a:rPr lang="da-DK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da-DK" b="1" dirty="0" err="1">
                <a:solidFill>
                  <a:srgbClr val="000000"/>
                </a:solidFill>
                <a:latin typeface="Monaco"/>
              </a:rPr>
              <a:t>ExceptionHandler</a:t>
            </a:r>
            <a:r>
              <a:rPr lang="da-DK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da-DK" b="1" dirty="0" err="1">
                <a:solidFill>
                  <a:srgbClr val="000000"/>
                </a:solidFill>
                <a:latin typeface="Monaco"/>
              </a:rPr>
              <a:t>getWrapped</a:t>
            </a:r>
            <a:r>
              <a:rPr lang="da-DK" b="1" dirty="0">
                <a:solidFill>
                  <a:srgbClr val="000000"/>
                </a:solidFill>
                <a:latin typeface="Monaco"/>
              </a:rPr>
              <a:t>() {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    </a:t>
            </a:r>
            <a:r>
              <a:rPr lang="da-DK" b="1" dirty="0" err="1">
                <a:solidFill>
                  <a:srgbClr val="7F0055"/>
                </a:solidFill>
                <a:latin typeface="Monaco"/>
              </a:rPr>
              <a:t>return</a:t>
            </a:r>
            <a:r>
              <a:rPr lang="da-DK" b="1" dirty="0">
                <a:solidFill>
                  <a:srgbClr val="000000"/>
                </a:solidFill>
                <a:latin typeface="Monaco"/>
              </a:rPr>
              <a:t> </a:t>
            </a:r>
            <a:r>
              <a:rPr lang="da-DK" b="1" dirty="0" err="1">
                <a:solidFill>
                  <a:srgbClr val="7F0055"/>
                </a:solidFill>
                <a:latin typeface="Monaco"/>
              </a:rPr>
              <a:t>this</a:t>
            </a:r>
            <a:r>
              <a:rPr lang="da-DK" b="1" dirty="0" err="1">
                <a:solidFill>
                  <a:srgbClr val="000000"/>
                </a:solidFill>
                <a:latin typeface="Monaco"/>
              </a:rPr>
              <a:t>.</a:t>
            </a:r>
            <a:r>
              <a:rPr lang="da-DK" b="1" dirty="0" err="1">
                <a:solidFill>
                  <a:srgbClr val="0000C0"/>
                </a:solidFill>
                <a:latin typeface="Monaco"/>
              </a:rPr>
              <a:t>wrapped</a:t>
            </a:r>
            <a:r>
              <a:rPr lang="da-DK" b="1" dirty="0">
                <a:solidFill>
                  <a:srgbClr val="000000"/>
                </a:solidFill>
                <a:latin typeface="Monaco"/>
              </a:rPr>
              <a:t>;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    </a:t>
            </a:r>
            <a:r>
              <a:rPr lang="da-DK" dirty="0" smtClean="0">
                <a:solidFill>
                  <a:srgbClr val="000000"/>
                </a:solidFill>
                <a:latin typeface="Monaco"/>
              </a:rPr>
              <a:t>}</a:t>
            </a:r>
          </a:p>
          <a:p>
            <a:pPr marL="0" indent="0">
              <a:buNone/>
            </a:pPr>
            <a:r>
              <a:rPr lang="da-DK" dirty="0">
                <a:solidFill>
                  <a:srgbClr val="000000"/>
                </a:solidFill>
                <a:latin typeface="Monaco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3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Kito D. Mann</a:t>
            </a:r>
            <a:br>
              <a:rPr lang="en-US" dirty="0" smtClean="0"/>
            </a:br>
            <a:r>
              <a:rPr lang="en-US" sz="2200" dirty="0" smtClean="0"/>
              <a:t>@kito99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JCP Member</a:t>
            </a:r>
          </a:p>
          <a:p>
            <a:pPr lvl="1"/>
            <a:r>
              <a:rPr lang="en-US" dirty="0" smtClean="0"/>
              <a:t>JSF, </a:t>
            </a:r>
            <a:r>
              <a:rPr lang="en-US" dirty="0" err="1" smtClean="0"/>
              <a:t>WebBeans</a:t>
            </a:r>
            <a:r>
              <a:rPr lang="en-US" dirty="0" smtClean="0"/>
              <a:t>, JSF </a:t>
            </a:r>
            <a:r>
              <a:rPr lang="en-US" dirty="0" err="1" smtClean="0"/>
              <a:t>Portlet</a:t>
            </a:r>
            <a:r>
              <a:rPr lang="en-US" dirty="0" smtClean="0"/>
              <a:t> Bridge, </a:t>
            </a:r>
            <a:r>
              <a:rPr lang="en-US" dirty="0" err="1" smtClean="0"/>
              <a:t>Portlets</a:t>
            </a:r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CDI – Apache </a:t>
            </a:r>
            <a:r>
              <a:rPr lang="en-US" dirty="0" err="1" smtClean="0"/>
              <a:t>DeltaSpike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991600" cy="31242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@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ExceptionHandler</a:t>
            </a:r>
            <a:endParaRPr lang="en-US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6A0C46"/>
                </a:solidFill>
                <a:latin typeface="Monaco"/>
                <a:cs typeface="Monaco"/>
              </a:rPr>
              <a:t>public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</a:t>
            </a:r>
            <a:r>
              <a:rPr lang="en-US" b="1" dirty="0">
                <a:solidFill>
                  <a:srgbClr val="6A0C46"/>
                </a:solidFill>
                <a:latin typeface="Monaco"/>
                <a:cs typeface="Monaco"/>
              </a:rPr>
              <a:t>class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MyHandlers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{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endParaRPr lang="en-US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  void 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logExceptions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(@Handles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        @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WebRequest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CaughtException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&lt;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Throwable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&gt; 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evt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, </a:t>
            </a:r>
            <a:endParaRPr lang="en-US" dirty="0">
              <a:solidFill>
                <a:srgbClr val="262626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         </a:t>
            </a:r>
            <a:r>
              <a:rPr lang="it-IT" dirty="0" err="1">
                <a:solidFill>
                  <a:prstClr val="black"/>
                </a:solidFill>
                <a:latin typeface="Monaco"/>
                <a:cs typeface="Monaco"/>
              </a:rPr>
              <a:t>Logger</a:t>
            </a: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 log)</a:t>
            </a:r>
            <a:r>
              <a:rPr lang="it-IT" dirty="0">
                <a:solidFill>
                  <a:srgbClr val="262626"/>
                </a:solidFill>
                <a:latin typeface="Monaco"/>
                <a:cs typeface="Monaco"/>
              </a:rPr>
              <a:t> </a:t>
            </a: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{ </a:t>
            </a:r>
          </a:p>
          <a:p>
            <a:pPr marL="0" indent="0">
              <a:buNone/>
            </a:pP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      </a:t>
            </a:r>
            <a:r>
              <a:rPr lang="it-IT" dirty="0" err="1" smtClean="0">
                <a:solidFill>
                  <a:prstClr val="black"/>
                </a:solidFill>
                <a:latin typeface="Monaco"/>
                <a:cs typeface="Monaco"/>
              </a:rPr>
              <a:t>log.error</a:t>
            </a:r>
            <a:r>
              <a:rPr lang="it-IT" dirty="0" smtClean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it-IT" dirty="0">
                <a:solidFill>
                  <a:srgbClr val="1600FF"/>
                </a:solidFill>
                <a:latin typeface="Monaco"/>
                <a:cs typeface="Monaco"/>
              </a:rPr>
              <a:t>"</a:t>
            </a:r>
            <a:r>
              <a:rPr lang="it-IT" dirty="0" err="1">
                <a:solidFill>
                  <a:srgbClr val="1600FF"/>
                </a:solidFill>
                <a:latin typeface="Monaco"/>
                <a:cs typeface="Monaco"/>
              </a:rPr>
              <a:t>Something</a:t>
            </a:r>
            <a:r>
              <a:rPr lang="it-IT" dirty="0">
                <a:solidFill>
                  <a:srgbClr val="1600FF"/>
                </a:solidFill>
                <a:latin typeface="Monaco"/>
                <a:cs typeface="Monaco"/>
              </a:rPr>
              <a:t> </a:t>
            </a:r>
            <a:r>
              <a:rPr lang="it-IT" dirty="0" err="1">
                <a:solidFill>
                  <a:srgbClr val="1600FF"/>
                </a:solidFill>
                <a:latin typeface="Monaco"/>
                <a:cs typeface="Monaco"/>
              </a:rPr>
              <a:t>bad</a:t>
            </a:r>
            <a:r>
              <a:rPr lang="it-IT" dirty="0">
                <a:solidFill>
                  <a:srgbClr val="1600FF"/>
                </a:solidFill>
                <a:latin typeface="Monaco"/>
                <a:cs typeface="Monaco"/>
              </a:rPr>
              <a:t> </a:t>
            </a:r>
            <a:r>
              <a:rPr lang="it-IT" dirty="0" err="1" smtClean="0">
                <a:solidFill>
                  <a:srgbClr val="1600FF"/>
                </a:solidFill>
                <a:latin typeface="Monaco"/>
                <a:cs typeface="Monaco"/>
              </a:rPr>
              <a:t>happened</a:t>
            </a:r>
            <a:r>
              <a:rPr lang="it-IT" dirty="0" smtClean="0">
                <a:solidFill>
                  <a:srgbClr val="1600FF"/>
                </a:solidFill>
                <a:latin typeface="Monaco"/>
                <a:cs typeface="Monaco"/>
              </a:rPr>
              <a:t>!”,</a:t>
            </a: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it-IT" dirty="0" smtClean="0">
                <a:solidFill>
                  <a:prstClr val="black"/>
                </a:solidFill>
                <a:latin typeface="Monaco"/>
                <a:cs typeface="Monaco"/>
              </a:rPr>
              <a:t>			</a:t>
            </a:r>
            <a:r>
              <a:rPr lang="it-IT" dirty="0" err="1" smtClean="0">
                <a:solidFill>
                  <a:prstClr val="black"/>
                </a:solidFill>
                <a:latin typeface="Monaco"/>
                <a:cs typeface="Monaco"/>
              </a:rPr>
              <a:t>evt.getException</a:t>
            </a:r>
            <a:r>
              <a:rPr lang="it-IT" dirty="0" smtClean="0">
                <a:solidFill>
                  <a:prstClr val="black"/>
                </a:solidFill>
                <a:latin typeface="Monaco"/>
                <a:cs typeface="Monaco"/>
              </a:rPr>
              <a:t>())</a:t>
            </a: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; </a:t>
            </a:r>
          </a:p>
          <a:p>
            <a:pPr marL="0" indent="0">
              <a:buNone/>
            </a:pP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   } </a:t>
            </a:r>
          </a:p>
          <a:p>
            <a:pPr marL="0" indent="0">
              <a:buNone/>
            </a:pPr>
            <a:r>
              <a:rPr lang="it-IT" dirty="0">
                <a:solidFill>
                  <a:prstClr val="black"/>
                </a:solidFill>
                <a:latin typeface="Monaco"/>
                <a:cs typeface="Monaco"/>
              </a:rPr>
              <a:t>}</a:t>
            </a:r>
            <a:endParaRPr lang="en-US" dirty="0">
              <a:latin typeface="Monaco"/>
              <a:cs typeface="Monac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103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Spring MVC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9372600" cy="358140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@Controller</a:t>
            </a:r>
          </a:p>
          <a:p>
            <a:pPr marL="0" indent="0">
              <a:buNone/>
            </a:pPr>
            <a:r>
              <a:rPr lang="en-US" b="1" dirty="0">
                <a:solidFill>
                  <a:srgbClr val="6A0C46"/>
                </a:solidFill>
                <a:latin typeface="Monaco"/>
                <a:cs typeface="Monaco"/>
              </a:rPr>
              <a:t>public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</a:t>
            </a:r>
            <a:r>
              <a:rPr lang="en-US" b="1" dirty="0" smtClean="0">
                <a:solidFill>
                  <a:srgbClr val="6A0C46"/>
                </a:solidFill>
                <a:latin typeface="Monaco"/>
                <a:cs typeface="Monaco"/>
              </a:rPr>
              <a:t>class 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SimpleController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{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 @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ExceptionHandler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IOException.class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)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 </a:t>
            </a:r>
            <a:r>
              <a:rPr lang="en-US" b="1" dirty="0" smtClean="0">
                <a:solidFill>
                  <a:srgbClr val="6A0C46"/>
                </a:solidFill>
                <a:latin typeface="Monaco"/>
                <a:cs typeface="Monaco"/>
              </a:rPr>
              <a:t>public 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String 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handleIOException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(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IOException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ex, 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HttpServletRequest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request) {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   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logger.error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"A " 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+ 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ex.getClass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().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getSimpleName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() + 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" has </a:t>
            </a:r>
            <a:r>
              <a:rPr lang="fr-FR" dirty="0" err="1">
                <a:solidFill>
                  <a:srgbClr val="1600FF"/>
                </a:solidFill>
                <a:latin typeface="Monaco"/>
                <a:cs typeface="Monaco"/>
              </a:rPr>
              <a:t>occured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 in the application"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, ex);</a:t>
            </a: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   return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 </a:t>
            </a:r>
            <a:r>
              <a:rPr lang="fr-FR" dirty="0" smtClean="0">
                <a:solidFill>
                  <a:srgbClr val="1600FF"/>
                </a:solidFill>
                <a:latin typeface="Monaco"/>
                <a:cs typeface="Monaco"/>
              </a:rPr>
              <a:t>"</a:t>
            </a:r>
            <a:r>
              <a:rPr lang="fr-FR" dirty="0" err="1" smtClean="0">
                <a:solidFill>
                  <a:srgbClr val="1600FF"/>
                </a:solidFill>
                <a:latin typeface="Monaco"/>
                <a:cs typeface="Monaco"/>
              </a:rPr>
              <a:t>error</a:t>
            </a:r>
            <a:r>
              <a:rPr lang="fr-FR" dirty="0" smtClean="0">
                <a:solidFill>
                  <a:srgbClr val="1600FF"/>
                </a:solidFill>
                <a:latin typeface="Monaco"/>
                <a:cs typeface="Monaco"/>
              </a:rPr>
              <a:t>";</a:t>
            </a:r>
            <a:endParaRPr lang="en-US" dirty="0" smtClean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}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564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Spring MVC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828800"/>
            <a:ext cx="8991600" cy="487680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6A0046"/>
                </a:solidFill>
                <a:latin typeface="Monaco"/>
                <a:cs typeface="Monaco"/>
              </a:rPr>
              <a:t>public class 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SampleExceptionHandler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b="1" dirty="0">
                <a:solidFill>
                  <a:srgbClr val="6A0046"/>
                </a:solidFill>
                <a:latin typeface="Monaco"/>
                <a:cs typeface="Monaco"/>
              </a:rPr>
              <a:t>extends </a:t>
            </a:r>
            <a:endParaRPr lang="en-US" b="1" dirty="0" smtClean="0">
              <a:solidFill>
                <a:srgbClr val="6A0046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6A0046"/>
                </a:solidFill>
                <a:latin typeface="Monaco"/>
                <a:cs typeface="Monaco"/>
              </a:rPr>
              <a:t>	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SimpleMappingExceptionResolver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{</a:t>
            </a: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  </a:t>
            </a:r>
            <a:r>
              <a:rPr lang="en-US" b="1" dirty="0">
                <a:solidFill>
                  <a:srgbClr val="6A0046"/>
                </a:solidFill>
                <a:latin typeface="Monaco"/>
                <a:cs typeface="Monaco"/>
              </a:rPr>
              <a:t>private static final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Logger logger = </a:t>
            </a:r>
            <a:endParaRPr lang="en-US" dirty="0" smtClean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LoggerFactory.getLogger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SampleExceptionHandler.</a:t>
            </a:r>
            <a:r>
              <a:rPr lang="en-US" b="1" dirty="0" err="1">
                <a:solidFill>
                  <a:srgbClr val="6A0046"/>
                </a:solidFill>
                <a:latin typeface="Monaco"/>
                <a:cs typeface="Monaco"/>
              </a:rPr>
              <a:t>class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);</a:t>
            </a:r>
            <a:endParaRPr lang="en-US" sz="2800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endParaRPr lang="en-US" dirty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srgbClr val="2F46B9"/>
                </a:solidFill>
                <a:latin typeface="Monaco"/>
                <a:cs typeface="Monaco"/>
              </a:rPr>
              <a:t>  </a:t>
            </a:r>
            <a:r>
              <a:rPr lang="en-US" dirty="0">
                <a:solidFill>
                  <a:srgbClr val="515151"/>
                </a:solidFill>
                <a:latin typeface="Monaco"/>
                <a:cs typeface="Monaco"/>
              </a:rPr>
              <a:t>@Override</a:t>
            </a:r>
          </a:p>
          <a:p>
            <a:pPr marL="0" indent="0">
              <a:buNone/>
            </a:pPr>
            <a:r>
              <a:rPr lang="en-US" dirty="0">
                <a:solidFill>
                  <a:srgbClr val="515151"/>
                </a:solidFill>
                <a:latin typeface="Monaco"/>
                <a:cs typeface="Monaco"/>
              </a:rPr>
              <a:t>  </a:t>
            </a:r>
            <a:r>
              <a:rPr lang="en-US" b="1" dirty="0">
                <a:solidFill>
                  <a:srgbClr val="6A0046"/>
                </a:solidFill>
                <a:latin typeface="Monaco"/>
                <a:cs typeface="Monaco"/>
              </a:rPr>
              <a:t>protected 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ModelAndView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Monaco"/>
                <a:cs typeface="Monaco"/>
              </a:rPr>
              <a:t>doResolveException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(</a:t>
            </a: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HttpServletRequest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request, </a:t>
            </a:r>
            <a:endParaRPr lang="en-US" dirty="0" smtClean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en-US" dirty="0" err="1" smtClean="0">
                <a:solidFill>
                  <a:prstClr val="black"/>
                </a:solidFill>
                <a:latin typeface="Monaco"/>
                <a:cs typeface="Monaco"/>
              </a:rPr>
              <a:t>HttpServletResponse</a:t>
            </a:r>
            <a:r>
              <a:rPr lang="en-US" dirty="0" smtClean="0">
                <a:solidFill>
                  <a:prstClr val="black"/>
                </a:solidFill>
                <a:latin typeface="Monaco"/>
                <a:cs typeface="Monaco"/>
              </a:rPr>
              <a:t> </a:t>
            </a:r>
            <a:r>
              <a:rPr lang="en-US" dirty="0">
                <a:solidFill>
                  <a:prstClr val="black"/>
                </a:solidFill>
                <a:latin typeface="Monaco"/>
                <a:cs typeface="Monaco"/>
              </a:rPr>
              <a:t>response, Object handler,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      Exception ex) {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    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logger.error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"A " 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+ 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ex.getClass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().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getSimpleName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() + </a:t>
            </a:r>
            <a:endParaRPr lang="fr-FR" dirty="0" smtClean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fr-FR" dirty="0" smtClean="0">
                <a:solidFill>
                  <a:srgbClr val="1600FF"/>
                </a:solidFill>
                <a:latin typeface="Monaco"/>
                <a:cs typeface="Monaco"/>
              </a:rPr>
              <a:t>" 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has </a:t>
            </a:r>
            <a:r>
              <a:rPr lang="fr-FR" dirty="0" err="1">
                <a:solidFill>
                  <a:srgbClr val="1600FF"/>
                </a:solidFill>
                <a:latin typeface="Monaco"/>
                <a:cs typeface="Monaco"/>
              </a:rPr>
              <a:t>occured</a:t>
            </a:r>
            <a:r>
              <a:rPr lang="fr-FR" dirty="0">
                <a:solidFill>
                  <a:srgbClr val="1600FF"/>
                </a:solidFill>
                <a:latin typeface="Monaco"/>
                <a:cs typeface="Monaco"/>
              </a:rPr>
              <a:t> in the application"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, ex);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    </a:t>
            </a:r>
            <a:r>
              <a:rPr lang="fr-FR" b="1" dirty="0">
                <a:solidFill>
                  <a:srgbClr val="6A0046"/>
                </a:solidFill>
                <a:latin typeface="Monaco"/>
                <a:cs typeface="Monaco"/>
              </a:rPr>
              <a:t>return </a:t>
            </a:r>
            <a:r>
              <a:rPr lang="fr-FR" b="1" dirty="0" err="1">
                <a:solidFill>
                  <a:srgbClr val="6A0046"/>
                </a:solidFill>
                <a:latin typeface="Monaco"/>
                <a:cs typeface="Monaco"/>
              </a:rPr>
              <a:t>super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.doResolveException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(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request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, </a:t>
            </a:r>
            <a:r>
              <a:rPr lang="fr-FR" dirty="0" err="1">
                <a:solidFill>
                  <a:prstClr val="black"/>
                </a:solidFill>
                <a:latin typeface="Monaco"/>
                <a:cs typeface="Monaco"/>
              </a:rPr>
              <a:t>response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, </a:t>
            </a:r>
            <a:endParaRPr lang="fr-FR" dirty="0" smtClean="0">
              <a:solidFill>
                <a:prstClr val="black"/>
              </a:solidFill>
              <a:latin typeface="Monaco"/>
              <a:cs typeface="Monaco"/>
            </a:endParaRP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fr-FR" dirty="0" smtClean="0">
                <a:solidFill>
                  <a:prstClr val="black"/>
                </a:solidFill>
                <a:latin typeface="Monaco"/>
                <a:cs typeface="Monaco"/>
              </a:rPr>
              <a:t>	</a:t>
            </a:r>
            <a:r>
              <a:rPr lang="fr-FR" dirty="0" err="1" smtClean="0">
                <a:solidFill>
                  <a:prstClr val="black"/>
                </a:solidFill>
                <a:latin typeface="Monaco"/>
                <a:cs typeface="Monaco"/>
              </a:rPr>
              <a:t>handler</a:t>
            </a: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, ex);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  }</a:t>
            </a:r>
          </a:p>
          <a:p>
            <a:pPr marL="0" indent="0">
              <a:buNone/>
            </a:pPr>
            <a:r>
              <a:rPr lang="fr-FR" dirty="0">
                <a:solidFill>
                  <a:prstClr val="black"/>
                </a:solidFill>
                <a:latin typeface="Monaco"/>
                <a:cs typeface="Monaco"/>
              </a:rPr>
              <a:t>}</a:t>
            </a:r>
            <a:endParaRPr lang="fr-FR" sz="2800" dirty="0">
              <a:solidFill>
                <a:prstClr val="black"/>
              </a:solidFill>
              <a:latin typeface="Monaco"/>
              <a:cs typeface="Monaco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38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/>
            <a:r>
              <a:rPr lang="en-US" dirty="0" smtClean="0"/>
              <a:t>handle </a:t>
            </a:r>
            <a:r>
              <a:rPr lang="en-US" dirty="0" smtClean="0"/>
              <a:t>browser 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5904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h</a:t>
            </a:r>
            <a:r>
              <a:rPr lang="en-US" dirty="0" smtClean="0"/>
              <a:t>andle browser exceptions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</a:t>
            </a:r>
            <a:r>
              <a:rPr lang="en-US" dirty="0"/>
              <a:t>JavaScript code</a:t>
            </a:r>
            <a:endParaRPr lang="en-US" dirty="0" smtClean="0"/>
          </a:p>
          <a:p>
            <a:r>
              <a:rPr lang="en-US" dirty="0" smtClean="0"/>
              <a:t>returned from Ajax requests</a:t>
            </a:r>
          </a:p>
          <a:p>
            <a:r>
              <a:rPr lang="en-US" dirty="0" smtClean="0"/>
              <a:t>while processing Ajax requests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demo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85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an_eating_burger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-1066800"/>
            <a:ext cx="6324600" cy="8553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00200" y="533400"/>
            <a:ext cx="28505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Franklin Gothic Book" pitchFamily="34" charset="0"/>
                <a:ea typeface="+mj-ea"/>
                <a:cs typeface="+mj-cs"/>
              </a:rPr>
              <a:t>Questions?</a:t>
            </a:r>
            <a:endParaRPr lang="en-US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029295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7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</a:t>
            </a:r>
            <a:r>
              <a:rPr lang="en-US" dirty="0" smtClean="0"/>
              <a:t>ad things happen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934053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3" name="Picture 2" descr="rain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5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raffic_j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8200" y="-38694"/>
            <a:ext cx="10279789" cy="6896694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93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“that should never happen”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630004"/>
      </p:ext>
    </p:extLst>
  </p:cSld>
  <p:clrMapOvr>
    <a:masterClrMapping/>
  </p:clrMapOvr>
  <p:transition xmlns:p14="http://schemas.microsoft.com/office/powerpoint/2010/main" spd="slow">
    <p:push dir="u"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Copyright (C) 2012-14 Virtua, Inc. All rights reserved.</a:t>
            </a:r>
            <a:endParaRPr lang="en-US" dirty="0"/>
          </a:p>
        </p:txBody>
      </p:sp>
      <p:pic>
        <p:nvPicPr>
          <p:cNvPr id="5" name="Picture 4" descr="tornad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95400"/>
            <a:ext cx="9296400" cy="929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1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7115</TotalTime>
  <Words>1168</Words>
  <Application>Microsoft Macintosh PowerPoint</Application>
  <PresentationFormat>On-screen Show (4:3)</PresentationFormat>
  <Paragraphs>274</Paragraphs>
  <Slides>46</Slides>
  <Notes>17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48" baseType="lpstr">
      <vt:lpstr>Office Theme</vt:lpstr>
      <vt:lpstr>Custom Design</vt:lpstr>
      <vt:lpstr>Expect the Unexpected</vt:lpstr>
      <vt:lpstr>Expect the unexpected</vt:lpstr>
      <vt:lpstr>Kito D. Mann @kito99</vt:lpstr>
      <vt:lpstr>Kito D. Mann @kito99</vt:lpstr>
      <vt:lpstr>bad things happen</vt:lpstr>
      <vt:lpstr>PowerPoint Presentation</vt:lpstr>
      <vt:lpstr>PowerPoint Presentation</vt:lpstr>
      <vt:lpstr>“that should never happen”</vt:lpstr>
      <vt:lpstr>PowerPoint Presentation</vt:lpstr>
      <vt:lpstr>PowerPoint Presentation</vt:lpstr>
      <vt:lpstr>PowerPoint Presentation</vt:lpstr>
      <vt:lpstr>some bad things seem minor</vt:lpstr>
      <vt:lpstr>PowerPoint Presentation</vt:lpstr>
      <vt:lpstr>PowerPoint Presentation</vt:lpstr>
      <vt:lpstr>ex·cep·tion </vt:lpstr>
      <vt:lpstr>expect bad things</vt:lpstr>
      <vt:lpstr>regardless of the what is happening, your application should be in a consistent state.</vt:lpstr>
      <vt:lpstr>exception handling aphorisms</vt:lpstr>
      <vt:lpstr>PowerPoint Presentation</vt:lpstr>
      <vt:lpstr>don't eat exceptions</vt:lpstr>
      <vt:lpstr>PowerPoint Presentation</vt:lpstr>
      <vt:lpstr>if you can recover from it, catch it and tell the user (if necessary)</vt:lpstr>
      <vt:lpstr>PowerPoint Presentation</vt:lpstr>
      <vt:lpstr> if you cannot recover from it, don't catch it </vt:lpstr>
      <vt:lpstr>PowerPoint Presentation</vt:lpstr>
      <vt:lpstr>demo</vt:lpstr>
      <vt:lpstr>for any call, if something goes wrong, ensure consistency</vt:lpstr>
      <vt:lpstr>PowerPoint Presentation</vt:lpstr>
      <vt:lpstr>use a logging framework consistently</vt:lpstr>
      <vt:lpstr>do not log an exception more than one time   </vt:lpstr>
      <vt:lpstr>demo</vt:lpstr>
      <vt:lpstr>throw meaningful exceptions</vt:lpstr>
      <vt:lpstr>PowerPoint Presentation</vt:lpstr>
      <vt:lpstr> centralize exception handling</vt:lpstr>
      <vt:lpstr> centralize exception handling</vt:lpstr>
      <vt:lpstr>web.xml</vt:lpstr>
      <vt:lpstr>JSF 2</vt:lpstr>
      <vt:lpstr>JSF 2</vt:lpstr>
      <vt:lpstr>JSF 2</vt:lpstr>
      <vt:lpstr>CDI – Apache DeltaSpike</vt:lpstr>
      <vt:lpstr>Spring MVC</vt:lpstr>
      <vt:lpstr>Spring MVC</vt:lpstr>
      <vt:lpstr>handle browser exceptions</vt:lpstr>
      <vt:lpstr>handle browser exceptions</vt:lpstr>
      <vt:lpstr>demo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JavaServer Faces Antipatterns</dc:title>
  <dc:creator>Kito Mann</dc:creator>
  <cp:lastModifiedBy>Kito Mann</cp:lastModifiedBy>
  <cp:revision>235</cp:revision>
  <dcterms:created xsi:type="dcterms:W3CDTF">2010-09-19T00:36:53Z</dcterms:created>
  <dcterms:modified xsi:type="dcterms:W3CDTF">2014-06-10T16:21:19Z</dcterms:modified>
</cp:coreProperties>
</file>